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0"/>
  </p:notesMasterIdLst>
  <p:handoutMasterIdLst>
    <p:handoutMasterId r:id="rId51"/>
  </p:handout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299" r:id="rId14"/>
    <p:sldId id="317" r:id="rId15"/>
    <p:sldId id="318" r:id="rId16"/>
    <p:sldId id="319" r:id="rId17"/>
    <p:sldId id="320" r:id="rId18"/>
    <p:sldId id="321" r:id="rId19"/>
    <p:sldId id="322" r:id="rId20"/>
    <p:sldId id="330" r:id="rId21"/>
    <p:sldId id="327" r:id="rId22"/>
    <p:sldId id="287" r:id="rId23"/>
    <p:sldId id="288" r:id="rId24"/>
    <p:sldId id="326" r:id="rId25"/>
    <p:sldId id="263" r:id="rId26"/>
    <p:sldId id="267" r:id="rId27"/>
    <p:sldId id="328" r:id="rId28"/>
    <p:sldId id="264" r:id="rId29"/>
    <p:sldId id="271" r:id="rId30"/>
    <p:sldId id="291" r:id="rId31"/>
    <p:sldId id="290" r:id="rId32"/>
    <p:sldId id="298" r:id="rId33"/>
    <p:sldId id="265" r:id="rId34"/>
    <p:sldId id="273" r:id="rId35"/>
    <p:sldId id="282" r:id="rId36"/>
    <p:sldId id="284" r:id="rId37"/>
    <p:sldId id="285" r:id="rId38"/>
    <p:sldId id="302" r:id="rId39"/>
    <p:sldId id="269" r:id="rId40"/>
    <p:sldId id="303" r:id="rId41"/>
    <p:sldId id="286" r:id="rId42"/>
    <p:sldId id="283" r:id="rId43"/>
    <p:sldId id="301" r:id="rId44"/>
    <p:sldId id="294" r:id="rId45"/>
    <p:sldId id="268" r:id="rId46"/>
    <p:sldId id="270" r:id="rId47"/>
    <p:sldId id="304" r:id="rId48"/>
    <p:sldId id="295" r:id="rId49"/>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55" autoAdjust="0"/>
  </p:normalViewPr>
  <p:slideViewPr>
    <p:cSldViewPr snapToGrid="0">
      <p:cViewPr varScale="1">
        <p:scale>
          <a:sx n="85" d="100"/>
          <a:sy n="85" d="100"/>
        </p:scale>
        <p:origin x="-2370" y="-96"/>
      </p:cViewPr>
      <p:guideLst>
        <p:guide orient="horz" pos="2160"/>
        <p:guide pos="2880"/>
      </p:guideLst>
    </p:cSldViewPr>
  </p:slideViewPr>
  <p:notesTextViewPr>
    <p:cViewPr>
      <p:scale>
        <a:sx n="1" d="1"/>
        <a:sy n="1" d="1"/>
      </p:scale>
      <p:origin x="0" y="0"/>
    </p:cViewPr>
  </p:notesTextViewPr>
  <p:notesViewPr>
    <p:cSldViewPr snapToGrid="0">
      <p:cViewPr varScale="1">
        <p:scale>
          <a:sx n="79" d="100"/>
          <a:sy n="79" d="100"/>
        </p:scale>
        <p:origin x="-3942" y="-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8163" cy="51117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4024313" y="2"/>
            <a:ext cx="3078162" cy="511174"/>
          </a:xfrm>
          <a:prstGeom prst="rect">
            <a:avLst/>
          </a:prstGeom>
        </p:spPr>
        <p:txBody>
          <a:bodyPr vert="horz" lIns="91440" tIns="45720" rIns="91440" bIns="45720" rtlCol="0"/>
          <a:lstStyle>
            <a:lvl1pPr algn="r">
              <a:defRPr sz="1200"/>
            </a:lvl1pPr>
          </a:lstStyle>
          <a:p>
            <a:fld id="{A5B1D84A-6D23-4C4C-9BC8-51EFC1B242E1}" type="datetimeFigureOut">
              <a:rPr lang="de-DE" smtClean="0"/>
              <a:t>07.05.2018</a:t>
            </a:fld>
            <a:endParaRPr lang="de-DE"/>
          </a:p>
        </p:txBody>
      </p:sp>
      <p:sp>
        <p:nvSpPr>
          <p:cNvPr id="4" name="Fußzeilenplatzhalter 3"/>
          <p:cNvSpPr>
            <a:spLocks noGrp="1"/>
          </p:cNvSpPr>
          <p:nvPr>
            <p:ph type="ftr" sz="quarter" idx="2"/>
          </p:nvPr>
        </p:nvSpPr>
        <p:spPr>
          <a:xfrm>
            <a:off x="1" y="9721852"/>
            <a:ext cx="3078163" cy="511174"/>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4024313" y="9721852"/>
            <a:ext cx="3078162" cy="511174"/>
          </a:xfrm>
          <a:prstGeom prst="rect">
            <a:avLst/>
          </a:prstGeom>
        </p:spPr>
        <p:txBody>
          <a:bodyPr vert="horz" lIns="91440" tIns="45720" rIns="91440" bIns="45720" rtlCol="0" anchor="b"/>
          <a:lstStyle>
            <a:lvl1pPr algn="r">
              <a:defRPr sz="1200"/>
            </a:lvl1pPr>
          </a:lstStyle>
          <a:p>
            <a:fld id="{F78C4316-1241-40B0-93E1-79681B7944B0}" type="slidenum">
              <a:rPr lang="de-DE" smtClean="0"/>
              <a:t>‹Nr.›</a:t>
            </a:fld>
            <a:endParaRPr lang="de-DE"/>
          </a:p>
        </p:txBody>
      </p:sp>
    </p:spTree>
    <p:extLst>
      <p:ext uri="{BB962C8B-B14F-4D97-AF65-F5344CB8AC3E}">
        <p14:creationId xmlns:p14="http://schemas.microsoft.com/office/powerpoint/2010/main" val="2918251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de-DE"/>
          </a:p>
        </p:txBody>
      </p:sp>
      <p:sp>
        <p:nvSpPr>
          <p:cNvPr id="3" name="Datumsplatzhalter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21C314E2-D2F1-4D58-AAAC-89A10D4273C9}" type="datetimeFigureOut">
              <a:rPr lang="de-DE" smtClean="0"/>
              <a:t>07.05.2018</a:t>
            </a:fld>
            <a:endParaRPr lang="de-DE"/>
          </a:p>
        </p:txBody>
      </p:sp>
      <p:sp>
        <p:nvSpPr>
          <p:cNvPr id="4" name="Folienbildplatzhalter 3"/>
          <p:cNvSpPr>
            <a:spLocks noGrp="1" noRot="1" noChangeAspect="1"/>
          </p:cNvSpPr>
          <p:nvPr>
            <p:ph type="sldImg" idx="2"/>
          </p:nvPr>
        </p:nvSpPr>
        <p:spPr>
          <a:xfrm>
            <a:off x="719950" y="390435"/>
            <a:ext cx="4766450" cy="3576891"/>
          </a:xfrm>
          <a:prstGeom prst="rect">
            <a:avLst/>
          </a:prstGeom>
          <a:noFill/>
          <a:ln w="12700">
            <a:solidFill>
              <a:prstClr val="black"/>
            </a:solidFill>
          </a:ln>
        </p:spPr>
        <p:txBody>
          <a:bodyPr vert="horz" lIns="99075" tIns="49538" rIns="99075" bIns="49538" rtlCol="0" anchor="ctr"/>
          <a:lstStyle/>
          <a:p>
            <a:endParaRPr lang="de-DE"/>
          </a:p>
        </p:txBody>
      </p:sp>
      <p:sp>
        <p:nvSpPr>
          <p:cNvPr id="5" name="Notizenplatzhalter 4"/>
          <p:cNvSpPr>
            <a:spLocks noGrp="1"/>
          </p:cNvSpPr>
          <p:nvPr>
            <p:ph type="body" sz="quarter" idx="3"/>
          </p:nvPr>
        </p:nvSpPr>
        <p:spPr>
          <a:xfrm>
            <a:off x="710407" y="3970421"/>
            <a:ext cx="5683250" cy="5642811"/>
          </a:xfrm>
          <a:prstGeom prst="rect">
            <a:avLst/>
          </a:prstGeom>
        </p:spPr>
        <p:txBody>
          <a:bodyPr vert="horz" lIns="99075" tIns="49538" rIns="99075" bIns="49538"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de-DE"/>
          </a:p>
        </p:txBody>
      </p:sp>
      <p:sp>
        <p:nvSpPr>
          <p:cNvPr id="7" name="Foliennummernplatzhalter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a:t>
            </a:fld>
            <a:endParaRPr lang="de-DE"/>
          </a:p>
        </p:txBody>
      </p:sp>
    </p:spTree>
    <p:extLst>
      <p:ext uri="{BB962C8B-B14F-4D97-AF65-F5344CB8AC3E}">
        <p14:creationId xmlns:p14="http://schemas.microsoft.com/office/powerpoint/2010/main" val="278423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11</a:t>
            </a:fld>
            <a:endParaRPr lang="de-DE"/>
          </a:p>
        </p:txBody>
      </p:sp>
    </p:spTree>
    <p:extLst>
      <p:ext uri="{BB962C8B-B14F-4D97-AF65-F5344CB8AC3E}">
        <p14:creationId xmlns:p14="http://schemas.microsoft.com/office/powerpoint/2010/main" val="3473503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300" dirty="0"/>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300" dirty="0"/>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300" dirty="0"/>
              <a:t> </a:t>
            </a:r>
          </a:p>
          <a:p>
            <a:endParaRPr lang="de-DE" sz="1300" dirty="0"/>
          </a:p>
          <a:p>
            <a:pPr defTabSz="990752">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397420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35087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87896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a:p>
        </p:txBody>
      </p:sp>
    </p:spTree>
    <p:extLst>
      <p:ext uri="{BB962C8B-B14F-4D97-AF65-F5344CB8AC3E}">
        <p14:creationId xmlns:p14="http://schemas.microsoft.com/office/powerpoint/2010/main" val="22686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a:p>
        </p:txBody>
      </p:sp>
    </p:spTree>
    <p:extLst>
      <p:ext uri="{BB962C8B-B14F-4D97-AF65-F5344CB8AC3E}">
        <p14:creationId xmlns:p14="http://schemas.microsoft.com/office/powerpoint/2010/main" val="367545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a:t>
            </a:fld>
            <a:endParaRPr lang="de-DE"/>
          </a:p>
        </p:txBody>
      </p:sp>
    </p:spTree>
    <p:extLst>
      <p:ext uri="{BB962C8B-B14F-4D97-AF65-F5344CB8AC3E}">
        <p14:creationId xmlns:p14="http://schemas.microsoft.com/office/powerpoint/2010/main" val="1484487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a:p>
        </p:txBody>
      </p:sp>
    </p:spTree>
    <p:extLst>
      <p:ext uri="{BB962C8B-B14F-4D97-AF65-F5344CB8AC3E}">
        <p14:creationId xmlns:p14="http://schemas.microsoft.com/office/powerpoint/2010/main" val="525570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2638375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82882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300" dirty="0"/>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88964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146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a:p>
        </p:txBody>
      </p:sp>
    </p:spTree>
    <p:extLst>
      <p:ext uri="{BB962C8B-B14F-4D97-AF65-F5344CB8AC3E}">
        <p14:creationId xmlns:p14="http://schemas.microsoft.com/office/powerpoint/2010/main" val="158224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a:p>
        </p:txBody>
      </p:sp>
    </p:spTree>
    <p:extLst>
      <p:ext uri="{BB962C8B-B14F-4D97-AF65-F5344CB8AC3E}">
        <p14:creationId xmlns:p14="http://schemas.microsoft.com/office/powerpoint/2010/main" val="1862605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3132745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3</a:t>
            </a:fld>
            <a:endParaRPr lang="de-DE"/>
          </a:p>
        </p:txBody>
      </p:sp>
    </p:spTree>
    <p:extLst>
      <p:ext uri="{BB962C8B-B14F-4D97-AF65-F5344CB8AC3E}">
        <p14:creationId xmlns:p14="http://schemas.microsoft.com/office/powerpoint/2010/main" val="233402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85766" indent="-185766">
              <a:buFont typeface="Wingdings" panose="05000000000000000000" pitchFamily="2" charset="2"/>
              <a:buChar char="à"/>
            </a:pPr>
            <a:r>
              <a:rPr lang="de-DE" b="0" dirty="0">
                <a:sym typeface="Wingdings" panose="05000000000000000000" pitchFamily="2" charset="2"/>
              </a:rPr>
              <a:t>2 LEDs bei 3,3V</a:t>
            </a:r>
          </a:p>
          <a:p>
            <a:pPr marL="185766" indent="-185766">
              <a:buFont typeface="Wingdings" panose="05000000000000000000" pitchFamily="2" charset="2"/>
              <a:buChar char="à"/>
            </a:pPr>
            <a:endParaRPr lang="de-DE" b="0" dirty="0">
              <a:sym typeface="Wingdings" panose="05000000000000000000" pitchFamily="2" charset="2"/>
            </a:endParaRPr>
          </a:p>
          <a:p>
            <a:r>
              <a:rPr lang="de-DE" b="0" dirty="0"/>
              <a:t>Sollten für optimalen Kontakt gelötet werden.</a:t>
            </a:r>
          </a:p>
          <a:p>
            <a:endParaRPr lang="de-DE" b="0" dirty="0"/>
          </a:p>
          <a:p>
            <a:r>
              <a:rPr lang="de-DE" b="1" dirty="0"/>
              <a:t>Verwendete LEDs: </a:t>
            </a:r>
            <a:endParaRPr lang="da-DK" b="1" dirty="0"/>
          </a:p>
          <a:p>
            <a:r>
              <a:rPr lang="da-DK" b="0" dirty="0"/>
              <a:t>10er Set für 1,99€</a:t>
            </a:r>
          </a:p>
          <a:p>
            <a:r>
              <a:rPr lang="da-DK" b="0" dirty="0"/>
              <a:t>LED-Sortiment 870 nm, 925 nm 5 mm radial bedrahtet Kemo S081</a:t>
            </a:r>
          </a:p>
          <a:p>
            <a:r>
              <a:rPr lang="da-DK" b="0" dirty="0"/>
              <a:t>https://www.conrad.de/de/led-sortiment-870-nm-925-nm-5-mm-radial-bedrahtet-kemo-s081-183338.html</a:t>
            </a:r>
          </a:p>
          <a:p>
            <a:endParaRPr lang="da-DK" b="0" dirty="0"/>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defTabSz="990752">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1721472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85766" indent="-185766">
              <a:buFont typeface="Wingdings" panose="05000000000000000000" pitchFamily="2" charset="2"/>
              <a:buChar char="à"/>
            </a:pPr>
            <a:r>
              <a:rPr lang="de-DE" dirty="0">
                <a:sym typeface="Wingdings" panose="05000000000000000000" pitchFamily="2" charset="2"/>
              </a:rPr>
              <a:t>Wir nutzen dafür Raspbian</a:t>
            </a:r>
          </a:p>
          <a:p>
            <a:endParaRPr lang="de-DE" dirty="0">
              <a:sym typeface="Wingdings" panose="05000000000000000000" pitchFamily="2" charset="2"/>
            </a:endParaRPr>
          </a:p>
          <a:p>
            <a:r>
              <a:rPr lang="de-DE" dirty="0">
                <a:sym typeface="Wingdings" panose="05000000000000000000" pitchFamily="2" charset="2"/>
              </a:rPr>
              <a:t>Lösungsansatz Bildhelligkeit: https://www.raspberrypi.org/forums/viewtopic.php?t=112888</a:t>
            </a:r>
          </a:p>
          <a:p>
            <a:endParaRPr lang="de-DE" dirty="0">
              <a:sym typeface="Wingdings" panose="05000000000000000000" pitchFamily="2" charset="2"/>
            </a:endParaRPr>
          </a:p>
          <a:p>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endParaRPr lang="de-DE" dirty="0">
              <a:sym typeface="Wingdings" panose="05000000000000000000" pitchFamily="2" charset="2"/>
            </a:endParaRPr>
          </a:p>
          <a:p>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r>
              <a:rPr lang="en-US" dirty="0"/>
              <a:t># Edit this file to introduce tasks to be run by </a:t>
            </a:r>
            <a:r>
              <a:rPr lang="en-US" dirty="0" err="1"/>
              <a:t>cron</a:t>
            </a:r>
            <a:r>
              <a:rPr lang="en-US" dirty="0"/>
              <a:t>.</a:t>
            </a:r>
          </a:p>
          <a:p>
            <a:r>
              <a:rPr lang="en-US" dirty="0"/>
              <a:t>#</a:t>
            </a:r>
          </a:p>
          <a:p>
            <a:r>
              <a:rPr lang="en-US" dirty="0"/>
              <a:t># Each task to run has to be defined through a single line</a:t>
            </a:r>
          </a:p>
          <a:p>
            <a:r>
              <a:rPr lang="en-US" dirty="0"/>
              <a:t># indicating with different fields when the task will be run</a:t>
            </a:r>
          </a:p>
          <a:p>
            <a:r>
              <a:rPr lang="en-US" dirty="0"/>
              <a:t># and what command to run for the task</a:t>
            </a:r>
          </a:p>
          <a:p>
            <a:r>
              <a:rPr lang="en-US" dirty="0"/>
              <a:t>#</a:t>
            </a:r>
          </a:p>
          <a:p>
            <a:r>
              <a:rPr lang="en-US" dirty="0"/>
              <a:t># To define the time you can provide concrete values for</a:t>
            </a:r>
          </a:p>
          <a:p>
            <a:r>
              <a:rPr lang="en-US" dirty="0"/>
              <a:t># minute (m), hour (h), day of month (</a:t>
            </a:r>
            <a:r>
              <a:rPr lang="en-US" dirty="0" err="1"/>
              <a:t>dom</a:t>
            </a:r>
            <a:r>
              <a:rPr lang="en-US" dirty="0"/>
              <a:t>), month (mon),</a:t>
            </a:r>
          </a:p>
          <a:p>
            <a:r>
              <a:rPr lang="en-US" dirty="0"/>
              <a:t># and day of week (</a:t>
            </a:r>
            <a:r>
              <a:rPr lang="en-US" dirty="0" err="1"/>
              <a:t>dow</a:t>
            </a:r>
            <a:r>
              <a:rPr lang="en-US" dirty="0"/>
              <a:t>) or use '*' in these fields (for 'any').#</a:t>
            </a:r>
          </a:p>
          <a:p>
            <a:r>
              <a:rPr lang="en-US" dirty="0"/>
              <a:t># Notice that tasks will be started based on the </a:t>
            </a:r>
            <a:r>
              <a:rPr lang="en-US" dirty="0" err="1"/>
              <a:t>cron's</a:t>
            </a:r>
            <a:r>
              <a:rPr lang="en-US" dirty="0"/>
              <a:t> system</a:t>
            </a:r>
          </a:p>
          <a:p>
            <a:r>
              <a:rPr lang="en-US" dirty="0"/>
              <a:t># daemon's notion of time and </a:t>
            </a:r>
            <a:r>
              <a:rPr lang="en-US" dirty="0" err="1"/>
              <a:t>timezones</a:t>
            </a:r>
            <a:r>
              <a:rPr lang="en-US" dirty="0"/>
              <a:t>.</a:t>
            </a:r>
          </a:p>
          <a:p>
            <a:r>
              <a:rPr lang="en-US" dirty="0"/>
              <a:t>#</a:t>
            </a:r>
          </a:p>
          <a:p>
            <a:r>
              <a:rPr lang="en-US" dirty="0"/>
              <a:t># Output of the crontab jobs (including errors) is sent through</a:t>
            </a:r>
          </a:p>
          <a:p>
            <a:r>
              <a:rPr lang="en-US" dirty="0"/>
              <a:t># email to the user the crontab file belongs to (unless redirected).</a:t>
            </a:r>
          </a:p>
          <a:p>
            <a:r>
              <a:rPr lang="en-US" dirty="0"/>
              <a:t>#</a:t>
            </a:r>
          </a:p>
          <a:p>
            <a:r>
              <a:rPr lang="en-US" dirty="0"/>
              <a:t># For example, you can run a backup of all your user accounts</a:t>
            </a:r>
          </a:p>
          <a:p>
            <a:r>
              <a:rPr lang="en-US" dirty="0"/>
              <a:t># at 5 </a:t>
            </a:r>
            <a:r>
              <a:rPr lang="en-US" dirty="0" err="1"/>
              <a:t>a.m</a:t>
            </a:r>
            <a:r>
              <a:rPr lang="en-US" dirty="0"/>
              <a:t> every week with:</a:t>
            </a:r>
          </a:p>
          <a:p>
            <a:r>
              <a:rPr lang="en-US" dirty="0"/>
              <a:t># 0 5 * * 1 tar -</a:t>
            </a:r>
            <a:r>
              <a:rPr lang="en-US" dirty="0" err="1"/>
              <a:t>zcf</a:t>
            </a:r>
            <a:r>
              <a:rPr lang="en-US" dirty="0"/>
              <a:t> /var/backups/home.tgz /home/</a:t>
            </a:r>
          </a:p>
          <a:p>
            <a:r>
              <a:rPr lang="en-US" dirty="0"/>
              <a:t>#</a:t>
            </a:r>
          </a:p>
          <a:p>
            <a:r>
              <a:rPr lang="en-US" dirty="0"/>
              <a:t># For more information see the manual pages of crontab(5) and </a:t>
            </a:r>
            <a:r>
              <a:rPr lang="en-US" dirty="0" err="1"/>
              <a:t>cron</a:t>
            </a:r>
            <a:r>
              <a:rPr lang="en-US" dirty="0"/>
              <a:t>(8)</a:t>
            </a:r>
          </a:p>
          <a:p>
            <a:r>
              <a:rPr lang="en-US" dirty="0"/>
              <a:t>#</a:t>
            </a:r>
          </a:p>
          <a:p>
            <a:r>
              <a:rPr lang="en-US" dirty="0"/>
              <a:t># m h  </a:t>
            </a:r>
            <a:r>
              <a:rPr lang="en-US" dirty="0" err="1"/>
              <a:t>dom</a:t>
            </a:r>
            <a:r>
              <a:rPr lang="en-US" dirty="0"/>
              <a:t> mon </a:t>
            </a:r>
            <a:r>
              <a:rPr lang="en-US" dirty="0" err="1"/>
              <a:t>dow</a:t>
            </a:r>
            <a:r>
              <a:rPr lang="en-US" dirty="0"/>
              <a:t>   command</a:t>
            </a:r>
          </a:p>
          <a:p>
            <a:endParaRPr lang="en-US" dirty="0"/>
          </a:p>
          <a:p>
            <a:r>
              <a:rPr lang="en-US" b="1" dirty="0"/>
              <a:t>*/1 * * * * python /home/pi/helligkeit.py</a:t>
            </a:r>
          </a:p>
          <a:p>
            <a:endParaRPr lang="en-US" b="1"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a:p>
        </p:txBody>
      </p:sp>
    </p:spTree>
    <p:extLst>
      <p:ext uri="{BB962C8B-B14F-4D97-AF65-F5344CB8AC3E}">
        <p14:creationId xmlns:p14="http://schemas.microsoft.com/office/powerpoint/2010/main" val="2657439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1794502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90752">
              <a:defRPr/>
            </a:pPr>
            <a:r>
              <a:rPr lang="de-DE" b="1" dirty="0"/>
              <a:t>&gt;50h = &gt; 2d</a:t>
            </a:r>
          </a:p>
          <a:p>
            <a:pPr defTabSz="990752">
              <a:defRPr/>
            </a:pPr>
            <a:endParaRPr lang="de-DE" i="1" dirty="0"/>
          </a:p>
          <a:p>
            <a:pPr defTabSz="990752">
              <a:defRPr/>
            </a:pPr>
            <a:endParaRPr lang="de-DE" i="1" dirty="0"/>
          </a:p>
          <a:p>
            <a:pPr defTabSz="990752">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47</a:t>
            </a:fld>
            <a:endParaRPr lang="de-DE"/>
          </a:p>
        </p:txBody>
      </p:sp>
    </p:spTree>
    <p:extLst>
      <p:ext uri="{BB962C8B-B14F-4D97-AF65-F5344CB8AC3E}">
        <p14:creationId xmlns:p14="http://schemas.microsoft.com/office/powerpoint/2010/main" val="2766689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48</a:t>
            </a:fld>
            <a:endParaRPr lang="de-DE"/>
          </a:p>
        </p:txBody>
      </p:sp>
    </p:spTree>
    <p:extLst>
      <p:ext uri="{BB962C8B-B14F-4D97-AF65-F5344CB8AC3E}">
        <p14:creationId xmlns:p14="http://schemas.microsoft.com/office/powerpoint/2010/main" val="48566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5</a:t>
            </a:fld>
            <a:endParaRPr lang="de-DE"/>
          </a:p>
        </p:txBody>
      </p:sp>
    </p:spTree>
    <p:extLst>
      <p:ext uri="{BB962C8B-B14F-4D97-AF65-F5344CB8AC3E}">
        <p14:creationId xmlns:p14="http://schemas.microsoft.com/office/powerpoint/2010/main" val="4270528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6</a:t>
            </a:fld>
            <a:endParaRPr lang="de-DE"/>
          </a:p>
        </p:txBody>
      </p:sp>
    </p:spTree>
    <p:extLst>
      <p:ext uri="{BB962C8B-B14F-4D97-AF65-F5344CB8AC3E}">
        <p14:creationId xmlns:p14="http://schemas.microsoft.com/office/powerpoint/2010/main" val="52597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A657B88-89D3-4E66-810D-F656115572C9}" type="slidenum">
              <a:rPr lang="de-DE" smtClean="0"/>
              <a:t>7</a:t>
            </a:fld>
            <a:endParaRPr lang="de-DE"/>
          </a:p>
        </p:txBody>
      </p:sp>
    </p:spTree>
    <p:extLst>
      <p:ext uri="{BB962C8B-B14F-4D97-AF65-F5344CB8AC3E}">
        <p14:creationId xmlns:p14="http://schemas.microsoft.com/office/powerpoint/2010/main" val="334496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5/7/2018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xmlns=""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xmlns="" id="{6B2C5779-70CC-49C6-8B4C-FA066A728D11}"/>
              </a:ext>
            </a:extLst>
          </p:cNvPr>
          <p:cNvPicPr>
            <a:picLocks noChangeAspect="1"/>
          </p:cNvPicPr>
          <p:nvPr/>
        </p:nvPicPr>
        <p:blipFill>
          <a:blip r:embed="rId3"/>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xmlns=""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xmlns=""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xmlns=""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xmlns="" id="{727BF2B0-4ACC-4E6A-9912-A0C574613A38}"/>
              </a:ext>
            </a:extLst>
          </p:cNvPr>
          <p:cNvPicPr>
            <a:picLocks noGrp="1" noChangeAspect="1"/>
          </p:cNvPicPr>
          <p:nvPr>
            <p:ph idx="1"/>
          </p:nvPr>
        </p:nvPicPr>
        <p:blipFill>
          <a:blip r:embed="rId3"/>
          <a:stretch>
            <a:fillRect/>
          </a:stretch>
        </p:blipFill>
        <p:spPr>
          <a:xfrm>
            <a:off x="102023" y="2060640"/>
            <a:ext cx="8939953" cy="2736720"/>
          </a:xfrm>
        </p:spPr>
      </p:pic>
      <p:sp>
        <p:nvSpPr>
          <p:cNvPr id="8" name="Rechteck 7">
            <a:extLst>
              <a:ext uri="{FF2B5EF4-FFF2-40B4-BE49-F238E27FC236}">
                <a16:creationId xmlns:a16="http://schemas.microsoft.com/office/drawing/2014/main" xmlns=""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xmlns=""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xmlns=""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xmlns=""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xmlns=""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xmlns="" id="{8286ECBF-1488-4413-908E-6A9BADE5D6E1}"/>
              </a:ext>
            </a:extLst>
          </p:cNvPr>
          <p:cNvPicPr>
            <a:picLocks noChangeAspect="1"/>
          </p:cNvPicPr>
          <p:nvPr/>
        </p:nvPicPr>
        <p:blipFill>
          <a:blip r:embed="rId3"/>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xmlns=""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xmlns=""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motion</a:t>
            </a:r>
            <a:r>
              <a:rPr lang="de-DE" dirty="0"/>
              <a:t>, </a:t>
            </a:r>
            <a:r>
              <a:rPr lang="de-DE" dirty="0" err="1"/>
              <a:t>motioneye</a:t>
            </a:r>
            <a:r>
              <a:rPr lang="de-DE" dirty="0"/>
              <a:t> und </a:t>
            </a:r>
            <a:r>
              <a:rPr lang="de-DE" dirty="0" err="1"/>
              <a:t>motioneyeOS</a:t>
            </a:r>
            <a:endParaRPr lang="de-DE" dirty="0"/>
          </a:p>
        </p:txBody>
      </p:sp>
      <p:sp>
        <p:nvSpPr>
          <p:cNvPr id="2" name="Textplatzhalter 1">
            <a:extLst>
              <a:ext uri="{FF2B5EF4-FFF2-40B4-BE49-F238E27FC236}">
                <a16:creationId xmlns:a16="http://schemas.microsoft.com/office/drawing/2014/main" xmlns="" id="{BC522B00-9886-4ECD-91BF-A33CF7F0E0A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659649-7E83-45D8-ACC8-F005749B9371}"/>
              </a:ext>
            </a:extLst>
          </p:cNvPr>
          <p:cNvSpPr>
            <a:spLocks noGrp="1"/>
          </p:cNvSpPr>
          <p:nvPr>
            <p:ph type="title"/>
          </p:nvPr>
        </p:nvSpPr>
        <p:spPr/>
        <p:txBody>
          <a:bodyPr/>
          <a:lstStyle/>
          <a:p>
            <a:r>
              <a:rPr lang="de-DE" dirty="0"/>
              <a:t>Raspbian mit </a:t>
            </a:r>
            <a:r>
              <a:rPr lang="de-DE" dirty="0" err="1"/>
              <a:t>motion</a:t>
            </a:r>
            <a:endParaRPr lang="de-DE" dirty="0"/>
          </a:p>
        </p:txBody>
      </p:sp>
      <p:sp>
        <p:nvSpPr>
          <p:cNvPr id="3" name="Inhaltsplatzhalter 2">
            <a:extLst>
              <a:ext uri="{FF2B5EF4-FFF2-40B4-BE49-F238E27FC236}">
                <a16:creationId xmlns:a16="http://schemas.microsoft.com/office/drawing/2014/main" xmlns=""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motioneye</a:t>
            </a:r>
            <a:endParaRPr lang="de-DE" dirty="0"/>
          </a:p>
        </p:txBody>
      </p:sp>
      <p:sp>
        <p:nvSpPr>
          <p:cNvPr id="3" name="Inhaltsplatzhalter 2"/>
          <p:cNvSpPr>
            <a:spLocks noGrp="1"/>
          </p:cNvSpPr>
          <p:nvPr>
            <p:ph idx="1"/>
          </p:nvPr>
        </p:nvSpPr>
        <p:spPr/>
        <p:txBody>
          <a:bodyPr/>
          <a:lstStyle/>
          <a:p>
            <a:r>
              <a:rPr lang="de-DE" dirty="0"/>
              <a:t>Webbasiertes Frontend für </a:t>
            </a:r>
            <a:r>
              <a:rPr lang="de-DE" dirty="0" err="1"/>
              <a:t>motion</a:t>
            </a:r>
            <a:endParaRPr lang="de-DE" dirty="0"/>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Eigenständiges Betriebssystem</a:t>
            </a:r>
          </a:p>
          <a:p>
            <a:r>
              <a:rPr lang="de-DE" dirty="0"/>
              <a:t>Verwendet </a:t>
            </a:r>
            <a:r>
              <a:rPr lang="de-DE" dirty="0" err="1"/>
              <a:t>motioneye</a:t>
            </a:r>
            <a:r>
              <a:rPr lang="de-DE" dirty="0"/>
              <a:t> Weboberfläche</a:t>
            </a:r>
          </a:p>
        </p:txBody>
      </p:sp>
    </p:spTree>
    <p:extLst>
      <p:ext uri="{BB962C8B-B14F-4D97-AF65-F5344CB8AC3E}">
        <p14:creationId xmlns:p14="http://schemas.microsoft.com/office/powerpoint/2010/main" val="22370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dirty="0"/>
              <a:t>Installation</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a:t>
            </a:r>
            <a:r>
              <a:rPr lang="de-DE" dirty="0" err="1"/>
              <a:t>motioneyeos-raspberrypi</a:t>
            </a:r>
            <a:endParaRPr lang="de-DE" dirty="0"/>
          </a:p>
          <a:p>
            <a:r>
              <a:rPr lang="de-DE" dirty="0"/>
              <a:t>Schreiben des Images auf die SD Karte</a:t>
            </a:r>
          </a:p>
          <a:p>
            <a:r>
              <a:rPr lang="de-DE" dirty="0"/>
              <a:t>SD Karte, Netzwerkkabel und Kamera anschließen</a:t>
            </a:r>
          </a:p>
          <a:p>
            <a:r>
              <a:rPr lang="de-DE" dirty="0" err="1"/>
              <a:t>Raspberry</a:t>
            </a:r>
            <a:r>
              <a:rPr lang="de-DE" dirty="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xmlns="" id="{817DBAB0-F802-456D-A4FF-FC02C974D420}"/>
              </a:ext>
            </a:extLst>
          </p:cNvPr>
          <p:cNvSpPr>
            <a:spLocks noGrp="1"/>
          </p:cNvSpPr>
          <p:nvPr>
            <p:ph idx="1"/>
          </p:nvPr>
        </p:nvSpPr>
        <p:spPr/>
        <p:txBody>
          <a:bodyPr/>
          <a:lstStyle/>
          <a:p>
            <a:r>
              <a:rPr lang="de-DE" dirty="0"/>
              <a:t>Markanalyse</a:t>
            </a:r>
          </a:p>
          <a:p>
            <a:r>
              <a:rPr lang="de-DE" dirty="0"/>
              <a:t>Verwendete Bauteile</a:t>
            </a:r>
          </a:p>
          <a:p>
            <a:r>
              <a:rPr lang="de-DE" dirty="0" err="1"/>
              <a:t>motion</a:t>
            </a:r>
            <a:r>
              <a:rPr lang="de-DE" dirty="0"/>
              <a:t>, </a:t>
            </a:r>
            <a:r>
              <a:rPr lang="de-DE" dirty="0" err="1"/>
              <a:t>motioneye</a:t>
            </a:r>
            <a:r>
              <a:rPr lang="de-DE" dirty="0"/>
              <a:t> und </a:t>
            </a:r>
            <a:r>
              <a:rPr lang="de-DE" dirty="0" err="1"/>
              <a:t>motioneyeOS</a:t>
            </a:r>
            <a:endParaRPr lang="de-DE" dirty="0"/>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a:t>
            </a:r>
            <a:r>
              <a:rPr lang="de-DE" dirty="0" err="1"/>
              <a:t>Threshold</a:t>
            </a:r>
            <a:endParaRPr lang="de-DE" dirty="0"/>
          </a:p>
          <a:p>
            <a:pPr lvl="1"/>
            <a:r>
              <a:rPr lang="de-DE" dirty="0"/>
              <a:t>Änderung Anzahl Pixel über </a:t>
            </a:r>
            <a:r>
              <a:rPr lang="de-DE" dirty="0" err="1"/>
              <a:t>Threshold</a:t>
            </a:r>
            <a:endParaRPr lang="de-DE" dirty="0"/>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447738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r>
              <a:rPr lang="de-DE" dirty="0"/>
              <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xmlns="" id="{602CE8D5-55A4-4449-8B5F-3002112E74C1}"/>
              </a:ext>
            </a:extLst>
          </p:cNvPr>
          <p:cNvPicPr>
            <a:picLocks noChangeAspect="1"/>
          </p:cNvPicPr>
          <p:nvPr/>
        </p:nvPicPr>
        <p:blipFill>
          <a:blip r:embed="rId4"/>
          <a:stretch>
            <a:fillRect/>
          </a:stretch>
        </p:blipFill>
        <p:spPr>
          <a:xfrm>
            <a:off x="190500" y="3111967"/>
            <a:ext cx="3404621" cy="2554941"/>
          </a:xfrm>
          <a:prstGeom prst="rect">
            <a:avLst/>
          </a:prstGeom>
        </p:spPr>
      </p:pic>
    </p:spTree>
    <p:extLst>
      <p:ext uri="{BB962C8B-B14F-4D97-AF65-F5344CB8AC3E}">
        <p14:creationId xmlns:p14="http://schemas.microsoft.com/office/powerpoint/2010/main" val="3099245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xmlns=""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xmlns=""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xmlns=""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xmlns=""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xmlns=""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r>
              <a:rPr lang="de-DE"/>
              <a:t/>
            </a:r>
            <a:br>
              <a:rPr lang="de-DE"/>
            </a:br>
            <a:r>
              <a:rPr lang="de-DE" sz="2400" dirty="0"/>
              <a:t>Allgemein</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p:txBody>
          <a:bodyPr>
            <a:noAutofit/>
          </a:bodyPr>
          <a:lstStyle/>
          <a:p>
            <a:r>
              <a:rPr lang="de-DE" dirty="0"/>
              <a:t>Kosten vergleichbar mit </a:t>
            </a:r>
            <a:r>
              <a:rPr lang="de-DE" dirty="0" err="1"/>
              <a:t>Lowend</a:t>
            </a:r>
            <a:r>
              <a:rPr lang="de-DE" dirty="0"/>
              <a:t> Produkten(50 – 70 €)</a:t>
            </a:r>
          </a:p>
          <a:p>
            <a:r>
              <a:rPr lang="de-DE" dirty="0"/>
              <a:t>Relativ einfache Installation und Einrichtung </a:t>
            </a:r>
          </a:p>
          <a:p>
            <a:r>
              <a:rPr lang="de-DE" dirty="0"/>
              <a:t>Hoher Grad an Anpassbarkeit</a:t>
            </a:r>
          </a:p>
          <a:p>
            <a:r>
              <a:rPr lang="de-DE" dirty="0"/>
              <a:t>IR Scheinwerfer bei totaler Dunkelheit empfehlenswert</a:t>
            </a:r>
          </a:p>
          <a:p>
            <a:r>
              <a:rPr lang="de-DE" dirty="0"/>
              <a:t>Kauf oder Herstellen einer Hülle empfehlenswert aber nicht nötig</a:t>
            </a:r>
          </a:p>
        </p:txBody>
      </p:sp>
    </p:spTree>
    <p:extLst>
      <p:ext uri="{BB962C8B-B14F-4D97-AF65-F5344CB8AC3E}">
        <p14:creationId xmlns:p14="http://schemas.microsoft.com/office/powerpoint/2010/main" val="75865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a:t>
            </a:r>
            <a:r>
              <a:rPr lang="de-DE" dirty="0" err="1"/>
              <a:t>motioneyeOS</a:t>
            </a:r>
            <a:endParaRPr lang="de-DE" dirty="0"/>
          </a:p>
          <a:p>
            <a:r>
              <a:rPr lang="de-DE" dirty="0"/>
              <a:t>Bessere Performanz von </a:t>
            </a:r>
            <a:r>
              <a:rPr lang="de-DE" dirty="0" err="1"/>
              <a:t>motioneye</a:t>
            </a:r>
            <a:r>
              <a:rPr lang="de-DE" dirty="0"/>
              <a:t> mit 128mb Grafikspeicher</a:t>
            </a:r>
          </a:p>
          <a:p>
            <a:r>
              <a:rPr lang="de-DE" dirty="0"/>
              <a:t>Errichte Bildraten von 15-25 FPS ausreichend für Bewegungserkennung</a:t>
            </a:r>
          </a:p>
        </p:txBody>
      </p:sp>
    </p:spTree>
    <p:extLst>
      <p:ext uri="{BB962C8B-B14F-4D97-AF65-F5344CB8AC3E}">
        <p14:creationId xmlns:p14="http://schemas.microsoft.com/office/powerpoint/2010/main" val="1719438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xmlns=""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xmlns=""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xmlns=""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xmlns=""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xmlns=""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xmlns=""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xmlns="" val="315927865"/>
                    </a:ext>
                  </a:extLst>
                </a:gridCol>
                <a:gridCol w="1548039">
                  <a:extLst>
                    <a:ext uri="{9D8B030D-6E8A-4147-A177-3AD203B41FA5}">
                      <a16:colId xmlns:a16="http://schemas.microsoft.com/office/drawing/2014/main" xmlns="" val="3827864307"/>
                    </a:ext>
                  </a:extLst>
                </a:gridCol>
                <a:gridCol w="1548039">
                  <a:extLst>
                    <a:ext uri="{9D8B030D-6E8A-4147-A177-3AD203B41FA5}">
                      <a16:colId xmlns:a16="http://schemas.microsoft.com/office/drawing/2014/main" xmlns=""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2917821609"/>
                  </a:ext>
                </a:extLst>
              </a:tr>
            </a:tbl>
          </a:graphicData>
        </a:graphic>
      </p:graphicFrame>
      <p:grpSp>
        <p:nvGrpSpPr>
          <p:cNvPr id="27" name="Gruppieren 26">
            <a:extLst>
              <a:ext uri="{FF2B5EF4-FFF2-40B4-BE49-F238E27FC236}">
                <a16:creationId xmlns:a16="http://schemas.microsoft.com/office/drawing/2014/main" xmlns=""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xmlns=""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xmlns=""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xmlns=""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xmlns=""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xmlns=""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xmlns=""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xmlns=""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xmlns=""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xmlns=""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xmlns=""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xmlns=""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xmlns=""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xmlns=""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xmlns=""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xmlns=""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xmlns=""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xmlns=""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xmlns=""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xmlns=""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xmlns=""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xmlns=""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xmlns=""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xmlns=""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xmlns=""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xmlns=""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2095279" y="3400236"/>
            <a:ext cx="6699805" cy="3253665"/>
          </a:xfrm>
        </p:spPr>
        <p:txBody>
          <a:bodyPr/>
          <a:lstStyle/>
          <a:p>
            <a:r>
              <a:rPr lang="de-DE" dirty="0"/>
              <a:t>Bewegungserkennung mit </a:t>
            </a:r>
            <a:br>
              <a:rPr lang="de-DE" dirty="0"/>
            </a:br>
            <a:r>
              <a:rPr lang="de-DE" dirty="0"/>
              <a:t>IR-Beleuchtung</a:t>
            </a:r>
          </a:p>
        </p:txBody>
      </p:sp>
      <p:pic>
        <p:nvPicPr>
          <p:cNvPr id="4" name="Grafik 3">
            <a:extLst>
              <a:ext uri="{FF2B5EF4-FFF2-40B4-BE49-F238E27FC236}">
                <a16:creationId xmlns:a16="http://schemas.microsoft.com/office/drawing/2014/main" xmlns="" id="{3A38A91C-0589-4EF3-B611-55B8604C4811}"/>
              </a:ext>
            </a:extLst>
          </p:cNvPr>
          <p:cNvPicPr>
            <a:picLocks noChangeAspect="1"/>
          </p:cNvPicPr>
          <p:nvPr/>
        </p:nvPicPr>
        <p:blipFill>
          <a:blip r:embed="rId3"/>
          <a:stretch>
            <a:fillRect/>
          </a:stretch>
        </p:blipFill>
        <p:spPr>
          <a:xfrm>
            <a:off x="1684497" y="204099"/>
            <a:ext cx="6809798" cy="5107349"/>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xmlns=""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xmlns=""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xmlns=""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xmlns=""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xmlns=""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xmlns="" id="{BE93F23D-D7A7-436F-8C6C-68BC3E816C27}"/>
              </a:ext>
            </a:extLst>
          </p:cNvPr>
          <p:cNvPicPr>
            <a:picLocks noChangeAspect="1"/>
          </p:cNvPicPr>
          <p:nvPr/>
        </p:nvPicPr>
        <p:blipFill rotWithShape="1">
          <a:blip r:embed="rId3"/>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xmlns="" id="{D6E29C6E-D5BB-426B-A4C3-B426CCA05651}"/>
              </a:ext>
            </a:extLst>
          </p:cNvPr>
          <p:cNvPicPr>
            <a:picLocks noChangeAspect="1"/>
          </p:cNvPicPr>
          <p:nvPr/>
        </p:nvPicPr>
        <p:blipFill rotWithShape="1">
          <a:blip r:embed="rId4"/>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xmlns=""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xmlns=""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xmlns=""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3"/>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xmlns="" id="{B87518C2-8D3E-49BC-B412-91C15B57433A}"/>
              </a:ext>
            </a:extLst>
          </p:cNvPr>
          <p:cNvPicPr>
            <a:picLocks noChangeAspect="1"/>
          </p:cNvPicPr>
          <p:nvPr/>
        </p:nvPicPr>
        <p:blipFill rotWithShape="1">
          <a:blip r:embed="rId4"/>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xmlns="" id="{2F3591E1-EDBD-417D-BAA0-FEF21093F5F4}"/>
              </a:ext>
            </a:extLst>
          </p:cNvPr>
          <p:cNvPicPr>
            <a:picLocks noChangeAspect="1"/>
          </p:cNvPicPr>
          <p:nvPr/>
        </p:nvPicPr>
        <p:blipFill rotWithShape="1">
          <a:blip r:embed="rId4"/>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xmlns=""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xmlns="" val="20000"/>
                    </a:ext>
                  </a:extLst>
                </a:gridCol>
                <a:gridCol w="2715474">
                  <a:extLst>
                    <a:ext uri="{9D8B030D-6E8A-4147-A177-3AD203B41FA5}">
                      <a16:colId xmlns:a16="http://schemas.microsoft.com/office/drawing/2014/main" xmlns="" val="20001"/>
                    </a:ext>
                  </a:extLst>
                </a:gridCol>
                <a:gridCol w="2864504">
                  <a:extLst>
                    <a:ext uri="{9D8B030D-6E8A-4147-A177-3AD203B41FA5}">
                      <a16:colId xmlns:a16="http://schemas.microsoft.com/office/drawing/2014/main" xmlns=""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xmlns=""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xmlns=""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xmlns=""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xmlns=""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xmlns=""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xmlns=""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xmlns=""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xmlns=""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xmlns=""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xmlns=""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xmlns=""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xmlns=""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xmlns=""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xmlns=""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xmlns=""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xmlns=""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xmlns=""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xmlns=""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xmlns=""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xmlns=""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xmlns=""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xmlns="" id="{F5671919-E02F-4055-8B2B-653213EFE480}"/>
              </a:ext>
            </a:extLst>
          </p:cNvPr>
          <p:cNvPicPr>
            <a:picLocks noGrp="1" noChangeAspect="1"/>
          </p:cNvPicPr>
          <p:nvPr>
            <p:ph idx="1"/>
          </p:nvPr>
        </p:nvPicPr>
        <p:blipFill>
          <a:blip r:embed="rId3"/>
          <a:stretch>
            <a:fillRect/>
          </a:stretch>
        </p:blipFill>
        <p:spPr>
          <a:xfrm>
            <a:off x="1012399" y="2028271"/>
            <a:ext cx="4601322" cy="2300661"/>
          </a:xfrm>
        </p:spPr>
      </p:pic>
      <p:pic>
        <p:nvPicPr>
          <p:cNvPr id="7" name="Grafik 6">
            <a:extLst>
              <a:ext uri="{FF2B5EF4-FFF2-40B4-BE49-F238E27FC236}">
                <a16:creationId xmlns:a16="http://schemas.microsoft.com/office/drawing/2014/main" xmlns="" id="{9A604A5D-4EA1-4CEA-A277-2B37E3919492}"/>
              </a:ext>
            </a:extLst>
          </p:cNvPr>
          <p:cNvPicPr>
            <a:picLocks noChangeAspect="1"/>
          </p:cNvPicPr>
          <p:nvPr/>
        </p:nvPicPr>
        <p:blipFill>
          <a:blip r:embed="rId4"/>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xmlns=""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0232DF-CBD2-400A-8B9D-ABA7DA7D9605}"/>
              </a:ext>
            </a:extLst>
          </p:cNvPr>
          <p:cNvSpPr>
            <a:spLocks noGrp="1"/>
          </p:cNvSpPr>
          <p:nvPr>
            <p:ph type="title"/>
          </p:nvPr>
        </p:nvSpPr>
        <p:spPr>
          <a:xfrm>
            <a:off x="982133" y="457201"/>
            <a:ext cx="7704667" cy="1041815"/>
          </a:xfrm>
        </p:spPr>
        <p:txBody>
          <a:bodyPr/>
          <a:lstStyle/>
          <a:p>
            <a:r>
              <a:rPr lang="de-DE" dirty="0"/>
              <a:t>Diskussion</a:t>
            </a:r>
          </a:p>
        </p:txBody>
      </p:sp>
      <p:pic>
        <p:nvPicPr>
          <p:cNvPr id="7" name="Grafik 6">
            <a:extLst>
              <a:ext uri="{FF2B5EF4-FFF2-40B4-BE49-F238E27FC236}">
                <a16:creationId xmlns:a16="http://schemas.microsoft.com/office/drawing/2014/main" xmlns="" id="{146A843D-B6A3-463A-A107-3682F3DFB1A9}"/>
              </a:ext>
            </a:extLst>
          </p:cNvPr>
          <p:cNvPicPr>
            <a:picLocks noChangeAspect="1"/>
          </p:cNvPicPr>
          <p:nvPr/>
        </p:nvPicPr>
        <p:blipFill>
          <a:blip r:embed="rId3"/>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xmlns="" id="{8FACFBE2-8D5F-4DFE-AEA1-23202840A8FE}"/>
              </a:ext>
            </a:extLst>
          </p:cNvPr>
          <p:cNvPicPr>
            <a:picLocks noChangeAspect="1"/>
          </p:cNvPicPr>
          <p:nvPr/>
        </p:nvPicPr>
        <p:blipFill>
          <a:blip r:embed="rId4"/>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xmlns="" id="{5BBBA71F-717F-49B0-9E39-981425401A9E}"/>
              </a:ext>
            </a:extLst>
          </p:cNvPr>
          <p:cNvPicPr>
            <a:picLocks noChangeAspect="1"/>
          </p:cNvPicPr>
          <p:nvPr/>
        </p:nvPicPr>
        <p:blipFill>
          <a:blip r:embed="rId3"/>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4">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xmlns="" id="{CC42B3EF-BA2A-4031-B654-7655FBE2D505}"/>
              </a:ext>
            </a:extLst>
          </p:cNvPr>
          <p:cNvPicPr>
            <a:picLocks noChangeAspect="1"/>
          </p:cNvPicPr>
          <p:nvPr/>
        </p:nvPicPr>
        <p:blipFill>
          <a:blip r:embed="rId5"/>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xmlns="" id="{A24E2AC2-65F7-419A-A86B-B104426DBBEA}"/>
              </a:ext>
            </a:extLst>
          </p:cNvPr>
          <p:cNvPicPr>
            <a:picLocks noChangeAspect="1"/>
          </p:cNvPicPr>
          <p:nvPr/>
        </p:nvPicPr>
        <p:blipFill>
          <a:blip r:embed="rId6"/>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4">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xmlns=""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a:blip r:embed="rId3"/>
          <a:stretch>
            <a:fillRect/>
          </a:stretch>
        </p:blipFill>
        <p:spPr>
          <a:xfrm>
            <a:off x="2974238" y="163668"/>
            <a:ext cx="5987770" cy="6530663"/>
          </a:xfrm>
        </p:spPr>
      </p:pic>
      <p:sp>
        <p:nvSpPr>
          <p:cNvPr id="8" name="Rechteck 7">
            <a:extLst>
              <a:ext uri="{FF2B5EF4-FFF2-40B4-BE49-F238E27FC236}">
                <a16:creationId xmlns:a16="http://schemas.microsoft.com/office/drawing/2014/main" xmlns=""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xmlns=""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xmlns=""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xmlns=""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xmlns=""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xmlns=""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0</TotalTime>
  <Words>1774</Words>
  <Application>Microsoft Office PowerPoint</Application>
  <PresentationFormat>Bildschirmpräsentation (4:3)</PresentationFormat>
  <Paragraphs>406</Paragraphs>
  <Slides>48</Slides>
  <Notes>48</Notes>
  <HiddenSlides>1</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vt:lpstr>
      <vt:lpstr>Bewertung</vt:lpstr>
      <vt:lpstr>Bewertung Allgemein </vt:lpstr>
      <vt:lpstr>Bewertung Performanz </vt:lpstr>
      <vt:lpstr>Unser finaler Prototyp</vt:lpstr>
      <vt:lpstr>LED im Testbetrieb</vt:lpstr>
      <vt:lpstr>Einbau LEDs        </vt:lpstr>
      <vt:lpstr>Einbau LEDs</vt:lpstr>
      <vt:lpstr>Bewegungserkennung mit  IR-Beleuchtung</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Diskussion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72</cp:revision>
  <dcterms:created xsi:type="dcterms:W3CDTF">2018-03-22T19:21:51Z</dcterms:created>
  <dcterms:modified xsi:type="dcterms:W3CDTF">2018-05-07T19:21:01Z</dcterms:modified>
</cp:coreProperties>
</file>